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4" r:id="rId8"/>
  </p:sldIdLst>
  <p:sldSz cx="18288000" cy="10287000"/>
  <p:notesSz cx="6858000" cy="9144000"/>
  <p:embeddedFontLst>
    <p:embeddedFont>
      <p:font typeface="Assistant" panose="020B0604020202020204" charset="-79"/>
      <p:regular r:id="rId9"/>
    </p:embeddedFont>
    <p:embeddedFont>
      <p:font typeface="Assistant Bold" panose="020B0604020202020204" charset="-79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Halant Medium" panose="020B0604020202020204" charset="0"/>
      <p:regular r:id="rId15"/>
    </p:embeddedFont>
    <p:embeddedFont>
      <p:font typeface="HK Grotesk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customXml" Target="../customXml/item3.xml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customXml" Target="../customXml/item2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9981" y="603786"/>
            <a:ext cx="10724012" cy="51558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61"/>
              </a:lnSpc>
            </a:pPr>
            <a:r>
              <a:rPr lang="en-US" sz="8611" b="1" dirty="0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Building an Image Caption Generator using CNN-LSTM from Scratch</a:t>
            </a:r>
          </a:p>
        </p:txBody>
      </p:sp>
      <p:sp>
        <p:nvSpPr>
          <p:cNvPr id="3" name="Freeform 3"/>
          <p:cNvSpPr/>
          <p:nvPr/>
        </p:nvSpPr>
        <p:spPr>
          <a:xfrm rot="-5624184">
            <a:off x="10713583" y="-1612902"/>
            <a:ext cx="9054625" cy="8058616"/>
          </a:xfrm>
          <a:custGeom>
            <a:avLst/>
            <a:gdLst/>
            <a:ahLst/>
            <a:cxnLst/>
            <a:rect l="l" t="t" r="r" b="b"/>
            <a:pathLst>
              <a:path w="9054625" h="8058616">
                <a:moveTo>
                  <a:pt x="0" y="0"/>
                </a:moveTo>
                <a:lnTo>
                  <a:pt x="9054625" y="0"/>
                </a:lnTo>
                <a:lnTo>
                  <a:pt x="9054625" y="8058616"/>
                </a:lnTo>
                <a:lnTo>
                  <a:pt x="0" y="8058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5017281">
            <a:off x="3705356" y="7301137"/>
            <a:ext cx="1811240" cy="1716150"/>
          </a:xfrm>
          <a:custGeom>
            <a:avLst/>
            <a:gdLst/>
            <a:ahLst/>
            <a:cxnLst/>
            <a:rect l="l" t="t" r="r" b="b"/>
            <a:pathLst>
              <a:path w="1811240" h="1716150">
                <a:moveTo>
                  <a:pt x="0" y="0"/>
                </a:moveTo>
                <a:lnTo>
                  <a:pt x="1811240" y="0"/>
                </a:lnTo>
                <a:lnTo>
                  <a:pt x="1811240" y="1716150"/>
                </a:lnTo>
                <a:lnTo>
                  <a:pt x="0" y="17161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Freeform 5"/>
          <p:cNvSpPr/>
          <p:nvPr/>
        </p:nvSpPr>
        <p:spPr>
          <a:xfrm rot="-10567437">
            <a:off x="14380241" y="7096240"/>
            <a:ext cx="3789612" cy="3623816"/>
          </a:xfrm>
          <a:custGeom>
            <a:avLst/>
            <a:gdLst/>
            <a:ahLst/>
            <a:cxnLst/>
            <a:rect l="l" t="t" r="r" b="b"/>
            <a:pathLst>
              <a:path w="3789612" h="3623816">
                <a:moveTo>
                  <a:pt x="0" y="0"/>
                </a:moveTo>
                <a:lnTo>
                  <a:pt x="3789612" y="0"/>
                </a:lnTo>
                <a:lnTo>
                  <a:pt x="3789612" y="3623816"/>
                </a:lnTo>
                <a:lnTo>
                  <a:pt x="0" y="36238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11261" y="9267825"/>
            <a:ext cx="617439" cy="549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39"/>
              </a:lnSpc>
              <a:spcBef>
                <a:spcPct val="0"/>
              </a:spcBef>
            </a:pPr>
            <a:r>
              <a:rPr lang="en-US" sz="3677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80E815-D350-46A7-B196-AA81FF9C6BD8}"/>
              </a:ext>
            </a:extLst>
          </p:cNvPr>
          <p:cNvSpPr/>
          <p:nvPr/>
        </p:nvSpPr>
        <p:spPr>
          <a:xfrm>
            <a:off x="10744200" y="7240449"/>
            <a:ext cx="5647812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2021/E/015</a:t>
            </a:r>
          </a:p>
          <a:p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2021/E/123</a:t>
            </a:r>
          </a:p>
          <a:p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2021/E/189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01038" y="-4201364"/>
            <a:ext cx="7027814" cy="6254754"/>
          </a:xfrm>
          <a:custGeom>
            <a:avLst/>
            <a:gdLst/>
            <a:ahLst/>
            <a:cxnLst/>
            <a:rect l="l" t="t" r="r" b="b"/>
            <a:pathLst>
              <a:path w="7027814" h="6254754">
                <a:moveTo>
                  <a:pt x="0" y="0"/>
                </a:moveTo>
                <a:lnTo>
                  <a:pt x="7027814" y="0"/>
                </a:lnTo>
                <a:lnTo>
                  <a:pt x="7027814" y="6254754"/>
                </a:lnTo>
                <a:lnTo>
                  <a:pt x="0" y="6254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9490257">
            <a:off x="9501263" y="9482291"/>
            <a:ext cx="2546291" cy="2412611"/>
          </a:xfrm>
          <a:custGeom>
            <a:avLst/>
            <a:gdLst/>
            <a:ahLst/>
            <a:cxnLst/>
            <a:rect l="l" t="t" r="r" b="b"/>
            <a:pathLst>
              <a:path w="2546291" h="2412611">
                <a:moveTo>
                  <a:pt x="0" y="0"/>
                </a:moveTo>
                <a:lnTo>
                  <a:pt x="2546291" y="0"/>
                </a:lnTo>
                <a:lnTo>
                  <a:pt x="2546291" y="2412611"/>
                </a:lnTo>
                <a:lnTo>
                  <a:pt x="0" y="24126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6148233">
            <a:off x="15162270" y="3350187"/>
            <a:ext cx="6861060" cy="6560888"/>
          </a:xfrm>
          <a:custGeom>
            <a:avLst/>
            <a:gdLst/>
            <a:ahLst/>
            <a:cxnLst/>
            <a:rect l="l" t="t" r="r" b="b"/>
            <a:pathLst>
              <a:path w="6861060" h="6560888">
                <a:moveTo>
                  <a:pt x="0" y="0"/>
                </a:moveTo>
                <a:lnTo>
                  <a:pt x="6861060" y="0"/>
                </a:lnTo>
                <a:lnTo>
                  <a:pt x="6861060" y="6560888"/>
                </a:lnTo>
                <a:lnTo>
                  <a:pt x="0" y="65608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44112" y="187777"/>
            <a:ext cx="9690433" cy="1085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489"/>
              </a:lnSpc>
            </a:pPr>
            <a:r>
              <a:rPr lang="en-US" sz="7194" b="1">
                <a:solidFill>
                  <a:srgbClr val="4D1354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Model Architecture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11261" y="9267825"/>
            <a:ext cx="617439" cy="549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339"/>
              </a:lnSpc>
              <a:spcBef>
                <a:spcPct val="0"/>
              </a:spcBef>
            </a:pPr>
            <a:r>
              <a:rPr lang="en-US" sz="3677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034546" y="3346647"/>
            <a:ext cx="7250594" cy="23302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55642" lvl="1" indent="-377821" algn="l">
              <a:lnSpc>
                <a:spcPts val="4899"/>
              </a:lnSpc>
              <a:buFont typeface="Arial"/>
              <a:buChar char="•"/>
            </a:pPr>
            <a:r>
              <a:rPr lang="en-US" sz="3499" b="1" spc="-34" dirty="0">
                <a:solidFill>
                  <a:srgbClr val="000000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CUSTOM CNN-IMAGE FEACTURE EXTRACTION</a:t>
            </a:r>
          </a:p>
          <a:p>
            <a:pPr marL="755642" lvl="1" indent="-377821" algn="l">
              <a:lnSpc>
                <a:spcPts val="4899"/>
              </a:lnSpc>
              <a:buFont typeface="Arial"/>
              <a:buChar char="•"/>
            </a:pPr>
            <a:r>
              <a:rPr lang="en-US" sz="3499" b="1" spc="-34" dirty="0">
                <a:solidFill>
                  <a:srgbClr val="000000"/>
                </a:solidFill>
                <a:latin typeface="Assistant Bold"/>
                <a:ea typeface="Assistant Bold"/>
                <a:cs typeface="Assistant Bold"/>
                <a:sym typeface="Assistant Bold"/>
              </a:rPr>
              <a:t>LSTM-GENERATING CAPTION</a:t>
            </a:r>
          </a:p>
          <a:p>
            <a:pPr algn="l">
              <a:lnSpc>
                <a:spcPts val="3359"/>
              </a:lnSpc>
            </a:pPr>
            <a:endParaRPr lang="en-US" sz="3499" b="1" spc="-34" dirty="0">
              <a:solidFill>
                <a:srgbClr val="000000"/>
              </a:solidFill>
              <a:latin typeface="Assistant Bold"/>
              <a:ea typeface="Assistant Bold"/>
              <a:cs typeface="Assistant Bold"/>
              <a:sym typeface="Assistant Bold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4CEF8E-D35D-4364-B3A0-EB90915ED73E}"/>
              </a:ext>
            </a:extLst>
          </p:cNvPr>
          <p:cNvSpPr/>
          <p:nvPr/>
        </p:nvSpPr>
        <p:spPr>
          <a:xfrm>
            <a:off x="3505200" y="5676900"/>
            <a:ext cx="2209800" cy="1524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u="sng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273652-43DB-42D2-9AE5-0E66342B3F37}"/>
              </a:ext>
            </a:extLst>
          </p:cNvPr>
          <p:cNvSpPr/>
          <p:nvPr/>
        </p:nvSpPr>
        <p:spPr>
          <a:xfrm>
            <a:off x="6781800" y="5676900"/>
            <a:ext cx="1676400" cy="3048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9B8387B-99C3-43F6-82D4-2EE07A0ACA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276" y="1426705"/>
            <a:ext cx="6573448" cy="811593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088749">
            <a:off x="15238549" y="7531796"/>
            <a:ext cx="2440941" cy="2312792"/>
          </a:xfrm>
          <a:custGeom>
            <a:avLst/>
            <a:gdLst/>
            <a:ahLst/>
            <a:cxnLst/>
            <a:rect l="l" t="t" r="r" b="b"/>
            <a:pathLst>
              <a:path w="2440941" h="2312792">
                <a:moveTo>
                  <a:pt x="0" y="0"/>
                </a:moveTo>
                <a:lnTo>
                  <a:pt x="2440941" y="0"/>
                </a:lnTo>
                <a:lnTo>
                  <a:pt x="2440941" y="2312792"/>
                </a:lnTo>
                <a:lnTo>
                  <a:pt x="0" y="2312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313119">
            <a:off x="13667511" y="-2216185"/>
            <a:ext cx="5583018" cy="5338761"/>
          </a:xfrm>
          <a:custGeom>
            <a:avLst/>
            <a:gdLst/>
            <a:ahLst/>
            <a:cxnLst/>
            <a:rect l="l" t="t" r="r" b="b"/>
            <a:pathLst>
              <a:path w="5583018" h="5338761">
                <a:moveTo>
                  <a:pt x="0" y="0"/>
                </a:moveTo>
                <a:lnTo>
                  <a:pt x="5583018" y="0"/>
                </a:lnTo>
                <a:lnTo>
                  <a:pt x="5583018" y="5338761"/>
                </a:lnTo>
                <a:lnTo>
                  <a:pt x="0" y="533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705580">
            <a:off x="-2362671" y="6401890"/>
            <a:ext cx="7824542" cy="6963843"/>
          </a:xfrm>
          <a:custGeom>
            <a:avLst/>
            <a:gdLst/>
            <a:ahLst/>
            <a:cxnLst/>
            <a:rect l="l" t="t" r="r" b="b"/>
            <a:pathLst>
              <a:path w="7824542" h="6963843">
                <a:moveTo>
                  <a:pt x="0" y="0"/>
                </a:moveTo>
                <a:lnTo>
                  <a:pt x="7824542" y="0"/>
                </a:lnTo>
                <a:lnTo>
                  <a:pt x="7824542" y="6963843"/>
                </a:lnTo>
                <a:lnTo>
                  <a:pt x="0" y="69638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6959566">
            <a:off x="-761750" y="523555"/>
            <a:ext cx="2895099" cy="2768439"/>
          </a:xfrm>
          <a:custGeom>
            <a:avLst/>
            <a:gdLst/>
            <a:ahLst/>
            <a:cxnLst/>
            <a:rect l="l" t="t" r="r" b="b"/>
            <a:pathLst>
              <a:path w="2895099" h="2768439">
                <a:moveTo>
                  <a:pt x="0" y="0"/>
                </a:moveTo>
                <a:lnTo>
                  <a:pt x="2895100" y="0"/>
                </a:lnTo>
                <a:lnTo>
                  <a:pt x="2895100" y="2768439"/>
                </a:lnTo>
                <a:lnTo>
                  <a:pt x="0" y="27684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4393170"/>
            <a:ext cx="8548546" cy="5695469"/>
          </a:xfrm>
          <a:custGeom>
            <a:avLst/>
            <a:gdLst/>
            <a:ahLst/>
            <a:cxnLst/>
            <a:rect l="l" t="t" r="r" b="b"/>
            <a:pathLst>
              <a:path w="8548546" h="5695469">
                <a:moveTo>
                  <a:pt x="0" y="0"/>
                </a:moveTo>
                <a:lnTo>
                  <a:pt x="8548546" y="0"/>
                </a:lnTo>
                <a:lnTo>
                  <a:pt x="8548546" y="5695469"/>
                </a:lnTo>
                <a:lnTo>
                  <a:pt x="0" y="56954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966518" y="4111401"/>
            <a:ext cx="8939532" cy="5955963"/>
          </a:xfrm>
          <a:custGeom>
            <a:avLst/>
            <a:gdLst/>
            <a:ahLst/>
            <a:cxnLst/>
            <a:rect l="l" t="t" r="r" b="b"/>
            <a:pathLst>
              <a:path w="8939532" h="5955963">
                <a:moveTo>
                  <a:pt x="0" y="0"/>
                </a:moveTo>
                <a:lnTo>
                  <a:pt x="8939532" y="0"/>
                </a:lnTo>
                <a:lnTo>
                  <a:pt x="8939532" y="5955963"/>
                </a:lnTo>
                <a:lnTo>
                  <a:pt x="0" y="59559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622581" y="30843"/>
            <a:ext cx="11968282" cy="891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7"/>
              </a:lnSpc>
            </a:pPr>
            <a:r>
              <a:rPr lang="en-US" sz="5929" b="1" dirty="0">
                <a:solidFill>
                  <a:srgbClr val="731F7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Data Preprocessing Methodology</a:t>
            </a: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9FC6306B-6251-4FB1-B882-DA10D5E54C5D}"/>
              </a:ext>
            </a:extLst>
          </p:cNvPr>
          <p:cNvSpPr txBox="1"/>
          <p:nvPr/>
        </p:nvSpPr>
        <p:spPr>
          <a:xfrm>
            <a:off x="3124200" y="2156304"/>
            <a:ext cx="11125200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000" dirty="0"/>
              <a:t>Dataset: Flickr8k (8,090 images, 5 captions each</a:t>
            </a:r>
            <a:r>
              <a:rPr lang="en-US" sz="2400" dirty="0"/>
              <a:t>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088749">
            <a:off x="15238549" y="7531796"/>
            <a:ext cx="2440941" cy="2312792"/>
          </a:xfrm>
          <a:custGeom>
            <a:avLst/>
            <a:gdLst/>
            <a:ahLst/>
            <a:cxnLst/>
            <a:rect l="l" t="t" r="r" b="b"/>
            <a:pathLst>
              <a:path w="2440941" h="2312792">
                <a:moveTo>
                  <a:pt x="0" y="0"/>
                </a:moveTo>
                <a:lnTo>
                  <a:pt x="2440941" y="0"/>
                </a:lnTo>
                <a:lnTo>
                  <a:pt x="2440941" y="2312792"/>
                </a:lnTo>
                <a:lnTo>
                  <a:pt x="0" y="2312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313119">
            <a:off x="13667511" y="-2216185"/>
            <a:ext cx="5583018" cy="5338761"/>
          </a:xfrm>
          <a:custGeom>
            <a:avLst/>
            <a:gdLst/>
            <a:ahLst/>
            <a:cxnLst/>
            <a:rect l="l" t="t" r="r" b="b"/>
            <a:pathLst>
              <a:path w="5583018" h="5338761">
                <a:moveTo>
                  <a:pt x="0" y="0"/>
                </a:moveTo>
                <a:lnTo>
                  <a:pt x="5583018" y="0"/>
                </a:lnTo>
                <a:lnTo>
                  <a:pt x="5583018" y="5338761"/>
                </a:lnTo>
                <a:lnTo>
                  <a:pt x="0" y="533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705580">
            <a:off x="-2362671" y="6401890"/>
            <a:ext cx="7824542" cy="6963843"/>
          </a:xfrm>
          <a:custGeom>
            <a:avLst/>
            <a:gdLst/>
            <a:ahLst/>
            <a:cxnLst/>
            <a:rect l="l" t="t" r="r" b="b"/>
            <a:pathLst>
              <a:path w="7824542" h="6963843">
                <a:moveTo>
                  <a:pt x="0" y="0"/>
                </a:moveTo>
                <a:lnTo>
                  <a:pt x="7824542" y="0"/>
                </a:lnTo>
                <a:lnTo>
                  <a:pt x="7824542" y="6963843"/>
                </a:lnTo>
                <a:lnTo>
                  <a:pt x="0" y="69638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6959566">
            <a:off x="-761750" y="523555"/>
            <a:ext cx="2895099" cy="2768439"/>
          </a:xfrm>
          <a:custGeom>
            <a:avLst/>
            <a:gdLst/>
            <a:ahLst/>
            <a:cxnLst/>
            <a:rect l="l" t="t" r="r" b="b"/>
            <a:pathLst>
              <a:path w="2895099" h="2768439">
                <a:moveTo>
                  <a:pt x="0" y="0"/>
                </a:moveTo>
                <a:lnTo>
                  <a:pt x="2895100" y="0"/>
                </a:lnTo>
                <a:lnTo>
                  <a:pt x="2895100" y="2768439"/>
                </a:lnTo>
                <a:lnTo>
                  <a:pt x="0" y="27684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564405" y="676783"/>
            <a:ext cx="10132085" cy="105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7072" b="1">
                <a:solidFill>
                  <a:srgbClr val="731F7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Training Setup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086765" y="2969940"/>
            <a:ext cx="11550443" cy="5441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49949" lvl="1" indent="-474975" algn="l">
              <a:lnSpc>
                <a:spcPts val="6159"/>
              </a:lnSpc>
              <a:spcBef>
                <a:spcPct val="0"/>
              </a:spcBef>
              <a:buFont typeface="Arial"/>
              <a:buChar char="•"/>
            </a:pPr>
            <a:r>
              <a:rPr lang="en-US" sz="4399" spc="-4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Optimizer: Adam</a:t>
            </a:r>
          </a:p>
          <a:p>
            <a:pPr marL="949949" lvl="1" indent="-474975" algn="l">
              <a:lnSpc>
                <a:spcPts val="6159"/>
              </a:lnSpc>
              <a:spcBef>
                <a:spcPct val="0"/>
              </a:spcBef>
              <a:buFont typeface="Arial"/>
              <a:buChar char="•"/>
            </a:pPr>
            <a:r>
              <a:rPr lang="en-US" sz="4399" spc="-4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Loss Function: Categorical cross-entropy</a:t>
            </a:r>
          </a:p>
          <a:p>
            <a:pPr marL="949949" lvl="1" indent="-474975" algn="l">
              <a:lnSpc>
                <a:spcPts val="6159"/>
              </a:lnSpc>
              <a:spcBef>
                <a:spcPct val="0"/>
              </a:spcBef>
              <a:buFont typeface="Arial"/>
              <a:buChar char="•"/>
            </a:pPr>
            <a:r>
              <a:rPr lang="en-US" sz="4399" spc="-4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Techniques Used:</a:t>
            </a:r>
          </a:p>
          <a:p>
            <a:pPr algn="l">
              <a:lnSpc>
                <a:spcPts val="6159"/>
              </a:lnSpc>
              <a:spcBef>
                <a:spcPct val="0"/>
              </a:spcBef>
            </a:pPr>
            <a:r>
              <a:rPr lang="en-US" sz="4399" spc="-4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                    Early stopping</a:t>
            </a:r>
          </a:p>
          <a:p>
            <a:pPr algn="l">
              <a:lnSpc>
                <a:spcPts val="6159"/>
              </a:lnSpc>
              <a:spcBef>
                <a:spcPct val="0"/>
              </a:spcBef>
            </a:pPr>
            <a:r>
              <a:rPr lang="en-US" sz="4399" spc="-4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                    Model checkpointing</a:t>
            </a:r>
          </a:p>
          <a:p>
            <a:pPr algn="l">
              <a:lnSpc>
                <a:spcPts val="6159"/>
              </a:lnSpc>
              <a:spcBef>
                <a:spcPct val="0"/>
              </a:spcBef>
            </a:pPr>
            <a:r>
              <a:rPr lang="en-US" sz="4399" spc="-43" dirty="0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                     Learning rate reduction</a:t>
            </a:r>
          </a:p>
          <a:p>
            <a:pPr algn="l">
              <a:lnSpc>
                <a:spcPts val="6159"/>
              </a:lnSpc>
              <a:spcBef>
                <a:spcPct val="0"/>
              </a:spcBef>
            </a:pPr>
            <a:endParaRPr lang="en-US" sz="4399" spc="-43" dirty="0">
              <a:solidFill>
                <a:srgbClr val="000000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733800" y="647700"/>
            <a:ext cx="7726964" cy="1067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45"/>
              </a:lnSpc>
            </a:pPr>
            <a:r>
              <a:rPr lang="en-US" sz="7200" dirty="0"/>
              <a:t>Evaluation &amp; Results</a:t>
            </a:r>
            <a:endParaRPr lang="en-US" sz="7072" b="1" dirty="0">
              <a:solidFill>
                <a:srgbClr val="000000"/>
              </a:solidFill>
              <a:latin typeface="HK Grotesk Bold"/>
              <a:ea typeface="HK Grotesk Bold"/>
              <a:cs typeface="HK Grotesk Bold"/>
              <a:sym typeface="HK Grotesk Bold"/>
            </a:endParaRPr>
          </a:p>
        </p:txBody>
      </p:sp>
      <p:sp>
        <p:nvSpPr>
          <p:cNvPr id="3" name="Freeform 3"/>
          <p:cNvSpPr/>
          <p:nvPr/>
        </p:nvSpPr>
        <p:spPr>
          <a:xfrm rot="-10094169">
            <a:off x="-2768217" y="5870308"/>
            <a:ext cx="6176663" cy="5906434"/>
          </a:xfrm>
          <a:custGeom>
            <a:avLst/>
            <a:gdLst/>
            <a:ahLst/>
            <a:cxnLst/>
            <a:rect l="l" t="t" r="r" b="b"/>
            <a:pathLst>
              <a:path w="6176663" h="5906434">
                <a:moveTo>
                  <a:pt x="0" y="0"/>
                </a:moveTo>
                <a:lnTo>
                  <a:pt x="6176663" y="0"/>
                </a:lnTo>
                <a:lnTo>
                  <a:pt x="6176663" y="5906433"/>
                </a:lnTo>
                <a:lnTo>
                  <a:pt x="0" y="5906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9440951">
            <a:off x="-957979" y="335262"/>
            <a:ext cx="2207918" cy="2092002"/>
          </a:xfrm>
          <a:custGeom>
            <a:avLst/>
            <a:gdLst/>
            <a:ahLst/>
            <a:cxnLst/>
            <a:rect l="l" t="t" r="r" b="b"/>
            <a:pathLst>
              <a:path w="2207918" h="2092002">
                <a:moveTo>
                  <a:pt x="0" y="0"/>
                </a:moveTo>
                <a:lnTo>
                  <a:pt x="2207919" y="0"/>
                </a:lnTo>
                <a:lnTo>
                  <a:pt x="2207919" y="2092002"/>
                </a:lnTo>
                <a:lnTo>
                  <a:pt x="0" y="2092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19B3CF-BFA8-49E1-B777-A59A6422AE30}"/>
              </a:ext>
            </a:extLst>
          </p:cNvPr>
          <p:cNvSpPr/>
          <p:nvPr/>
        </p:nvSpPr>
        <p:spPr>
          <a:xfrm>
            <a:off x="3733800" y="2277946"/>
            <a:ext cx="38023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/>
              <a:t>BLEU Score: 0.7618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00378F-60FC-47A0-A73D-6F8178105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00" y="3717082"/>
            <a:ext cx="8884635" cy="531261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21280" y="826951"/>
            <a:ext cx="9071015" cy="12417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96"/>
              </a:lnSpc>
            </a:pPr>
            <a:r>
              <a:rPr lang="en-US" sz="8302" b="1">
                <a:solidFill>
                  <a:srgbClr val="000000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Conclusion</a:t>
            </a:r>
          </a:p>
        </p:txBody>
      </p:sp>
      <p:sp>
        <p:nvSpPr>
          <p:cNvPr id="3" name="Freeform 3"/>
          <p:cNvSpPr/>
          <p:nvPr/>
        </p:nvSpPr>
        <p:spPr>
          <a:xfrm rot="-10094169">
            <a:off x="-2768217" y="5870308"/>
            <a:ext cx="6176663" cy="5906434"/>
          </a:xfrm>
          <a:custGeom>
            <a:avLst/>
            <a:gdLst/>
            <a:ahLst/>
            <a:cxnLst/>
            <a:rect l="l" t="t" r="r" b="b"/>
            <a:pathLst>
              <a:path w="6176663" h="5906434">
                <a:moveTo>
                  <a:pt x="0" y="0"/>
                </a:moveTo>
                <a:lnTo>
                  <a:pt x="6176663" y="0"/>
                </a:lnTo>
                <a:lnTo>
                  <a:pt x="6176663" y="5906433"/>
                </a:lnTo>
                <a:lnTo>
                  <a:pt x="0" y="5906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9440951">
            <a:off x="-957979" y="335262"/>
            <a:ext cx="2207918" cy="2092002"/>
          </a:xfrm>
          <a:custGeom>
            <a:avLst/>
            <a:gdLst/>
            <a:ahLst/>
            <a:cxnLst/>
            <a:rect l="l" t="t" r="r" b="b"/>
            <a:pathLst>
              <a:path w="2207918" h="2092002">
                <a:moveTo>
                  <a:pt x="0" y="0"/>
                </a:moveTo>
                <a:lnTo>
                  <a:pt x="2207919" y="0"/>
                </a:lnTo>
                <a:lnTo>
                  <a:pt x="2207919" y="2092002"/>
                </a:lnTo>
                <a:lnTo>
                  <a:pt x="0" y="20920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219200" y="2771736"/>
            <a:ext cx="16651477" cy="54245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063754" lvl="1" indent="-531877" algn="l">
              <a:lnSpc>
                <a:spcPts val="5961"/>
              </a:lnSpc>
              <a:buFont typeface="Arial"/>
              <a:buChar char="•"/>
            </a:pPr>
            <a:r>
              <a:rPr lang="en-US" sz="4927" b="1" dirty="0">
                <a:solidFill>
                  <a:srgbClr val="000000"/>
                </a:solidFill>
                <a:latin typeface="Halant Medium"/>
                <a:ea typeface="Halant Medium"/>
                <a:cs typeface="Halant Medium"/>
                <a:sym typeface="Halant Medium"/>
              </a:rPr>
              <a:t>CNN-LSTM-based Image Caption Generator successfully implemented.</a:t>
            </a:r>
          </a:p>
          <a:p>
            <a:pPr marL="1063754" lvl="1" indent="-531877" algn="l">
              <a:lnSpc>
                <a:spcPts val="5961"/>
              </a:lnSpc>
              <a:buFont typeface="Arial"/>
              <a:buChar char="•"/>
            </a:pPr>
            <a:r>
              <a:rPr lang="en-US" sz="4927" b="1" dirty="0">
                <a:solidFill>
                  <a:srgbClr val="000000"/>
                </a:solidFill>
                <a:latin typeface="Halant Medium"/>
                <a:ea typeface="Halant Medium"/>
                <a:cs typeface="Halant Medium"/>
                <a:sym typeface="Halant Medium"/>
              </a:rPr>
              <a:t>Performs well in generating image captions.</a:t>
            </a:r>
          </a:p>
          <a:p>
            <a:pPr marL="1063754" lvl="1" indent="-531877" algn="l">
              <a:lnSpc>
                <a:spcPts val="5961"/>
              </a:lnSpc>
              <a:buFont typeface="Arial"/>
              <a:buChar char="•"/>
            </a:pPr>
            <a:r>
              <a:rPr lang="en-US" sz="4927" b="1" dirty="0">
                <a:solidFill>
                  <a:srgbClr val="000000"/>
                </a:solidFill>
                <a:latin typeface="Halant Medium"/>
                <a:ea typeface="Halant Medium"/>
                <a:cs typeface="Halant Medium"/>
                <a:sym typeface="Halant Medium"/>
              </a:rPr>
              <a:t>Needs further enhancements for improved performance:</a:t>
            </a:r>
          </a:p>
          <a:p>
            <a:pPr marL="1063754" lvl="1" indent="-531877" algn="l">
              <a:lnSpc>
                <a:spcPts val="6109"/>
              </a:lnSpc>
              <a:buFont typeface="Arial"/>
              <a:buChar char="•"/>
            </a:pPr>
            <a:r>
              <a:rPr lang="en-US" sz="4927" b="1" dirty="0">
                <a:solidFill>
                  <a:srgbClr val="000000"/>
                </a:solidFill>
                <a:latin typeface="Halant Medium"/>
                <a:ea typeface="Halant Medium"/>
                <a:cs typeface="Halant Medium"/>
                <a:sym typeface="Halant Medium"/>
              </a:rPr>
              <a:t>Incorporate attention mechanisms.</a:t>
            </a:r>
          </a:p>
          <a:p>
            <a:pPr marL="1063754" lvl="1" indent="-531877">
              <a:lnSpc>
                <a:spcPts val="6109"/>
              </a:lnSpc>
              <a:buFont typeface="Arial"/>
              <a:buChar char="•"/>
            </a:pPr>
            <a:r>
              <a:rPr lang="en-US" sz="4800" b="1" dirty="0">
                <a:latin typeface="Halant Medium" panose="020B0604020202020204" charset="0"/>
                <a:cs typeface="Halant Medium" panose="020B0604020202020204" charset="0"/>
              </a:rPr>
              <a:t>Explore large datasets like Flickr30k and MS COCO.</a:t>
            </a:r>
            <a:endParaRPr lang="en-US" sz="4800" b="1" dirty="0">
              <a:solidFill>
                <a:srgbClr val="000000"/>
              </a:solidFill>
              <a:latin typeface="Halant Medium" panose="020B0604020202020204" charset="0"/>
              <a:ea typeface="Halant Medium"/>
              <a:cs typeface="Halant Medium" panose="020B0604020202020204" charset="0"/>
              <a:sym typeface="Halant Medium"/>
            </a:endParaRPr>
          </a:p>
          <a:p>
            <a:pPr marL="531877" lvl="1" algn="l">
              <a:lnSpc>
                <a:spcPts val="6109"/>
              </a:lnSpc>
            </a:pPr>
            <a:endParaRPr lang="en-US" sz="4927" b="1" dirty="0">
              <a:solidFill>
                <a:srgbClr val="000000"/>
              </a:solidFill>
              <a:latin typeface="Halant Medium"/>
              <a:ea typeface="Halant Medium"/>
              <a:cs typeface="Halant Medium"/>
              <a:sym typeface="Halant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088749">
            <a:off x="15238549" y="7531796"/>
            <a:ext cx="2440941" cy="2312792"/>
          </a:xfrm>
          <a:custGeom>
            <a:avLst/>
            <a:gdLst/>
            <a:ahLst/>
            <a:cxnLst/>
            <a:rect l="l" t="t" r="r" b="b"/>
            <a:pathLst>
              <a:path w="2440941" h="2312792">
                <a:moveTo>
                  <a:pt x="0" y="0"/>
                </a:moveTo>
                <a:lnTo>
                  <a:pt x="2440941" y="0"/>
                </a:lnTo>
                <a:lnTo>
                  <a:pt x="2440941" y="2312792"/>
                </a:lnTo>
                <a:lnTo>
                  <a:pt x="0" y="2312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313119">
            <a:off x="13667511" y="-2216185"/>
            <a:ext cx="5583018" cy="5338761"/>
          </a:xfrm>
          <a:custGeom>
            <a:avLst/>
            <a:gdLst/>
            <a:ahLst/>
            <a:cxnLst/>
            <a:rect l="l" t="t" r="r" b="b"/>
            <a:pathLst>
              <a:path w="5583018" h="5338761">
                <a:moveTo>
                  <a:pt x="0" y="0"/>
                </a:moveTo>
                <a:lnTo>
                  <a:pt x="5583018" y="0"/>
                </a:lnTo>
                <a:lnTo>
                  <a:pt x="5583018" y="5338761"/>
                </a:lnTo>
                <a:lnTo>
                  <a:pt x="0" y="53387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705580">
            <a:off x="-2362671" y="6401890"/>
            <a:ext cx="7824542" cy="6963843"/>
          </a:xfrm>
          <a:custGeom>
            <a:avLst/>
            <a:gdLst/>
            <a:ahLst/>
            <a:cxnLst/>
            <a:rect l="l" t="t" r="r" b="b"/>
            <a:pathLst>
              <a:path w="7824542" h="6963843">
                <a:moveTo>
                  <a:pt x="0" y="0"/>
                </a:moveTo>
                <a:lnTo>
                  <a:pt x="7824542" y="0"/>
                </a:lnTo>
                <a:lnTo>
                  <a:pt x="7824542" y="6963843"/>
                </a:lnTo>
                <a:lnTo>
                  <a:pt x="0" y="69638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6959566">
            <a:off x="-761750" y="523555"/>
            <a:ext cx="2895099" cy="2768439"/>
          </a:xfrm>
          <a:custGeom>
            <a:avLst/>
            <a:gdLst/>
            <a:ahLst/>
            <a:cxnLst/>
            <a:rect l="l" t="t" r="r" b="b"/>
            <a:pathLst>
              <a:path w="2895099" h="2768439">
                <a:moveTo>
                  <a:pt x="0" y="0"/>
                </a:moveTo>
                <a:lnTo>
                  <a:pt x="2895100" y="0"/>
                </a:lnTo>
                <a:lnTo>
                  <a:pt x="2895100" y="2768439"/>
                </a:lnTo>
                <a:lnTo>
                  <a:pt x="0" y="27684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707427" y="4375699"/>
            <a:ext cx="7696200" cy="11673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45"/>
              </a:lnSpc>
            </a:pPr>
            <a:r>
              <a:rPr lang="en-US" sz="9600" b="1" dirty="0">
                <a:solidFill>
                  <a:srgbClr val="731F7D"/>
                </a:solidFill>
                <a:latin typeface="HK Grotesk Bold"/>
                <a:ea typeface="HK Grotesk Bold"/>
                <a:cs typeface="HK Grotesk Bold"/>
                <a:sym typeface="HK Grotesk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41E7B31A8B3449B832759BE0BAB588" ma:contentTypeVersion="10" ma:contentTypeDescription="Create a new document." ma:contentTypeScope="" ma:versionID="4018f3d90f7187e86bcecf0ab84d001e">
  <xsd:schema xmlns:xsd="http://www.w3.org/2001/XMLSchema" xmlns:xs="http://www.w3.org/2001/XMLSchema" xmlns:p="http://schemas.microsoft.com/office/2006/metadata/properties" xmlns:ns2="98cacfb9-73b9-4ebe-858e-9d56beb52084" xmlns:ns3="0849c06c-78c4-4eaf-a7b2-8187f977c099" targetNamespace="http://schemas.microsoft.com/office/2006/metadata/properties" ma:root="true" ma:fieldsID="a31cfc2b9d7b445ec29dc8e56dff869c" ns2:_="" ns3:_="">
    <xsd:import namespace="98cacfb9-73b9-4ebe-858e-9d56beb52084"/>
    <xsd:import namespace="0849c06c-78c4-4eaf-a7b2-8187f977c099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cacfb9-73b9-4ebe-858e-9d56beb52084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lcf76f155ced4ddcb4097134ff3c332f" ma:index="10" nillable="true" ma:taxonomy="true" ma:internalName="lcf76f155ced4ddcb4097134ff3c332f" ma:taxonomyFieldName="MediaServiceImageTags" ma:displayName="Image Tags" ma:readOnly="false" ma:fieldId="{5cf76f15-5ced-4ddc-b409-7134ff3c332f}" ma:taxonomyMulti="true" ma:sspId="d563e2ec-2a64-48f0-85cf-71bc33852c0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849c06c-78c4-4eaf-a7b2-8187f977c099" elementFormDefault="qualified">
    <xsd:import namespace="http://schemas.microsoft.com/office/2006/documentManagement/types"/>
    <xsd:import namespace="http://schemas.microsoft.com/office/infopath/2007/PartnerControls"/>
    <xsd:element name="TaxCatchAll" ma:index="11" nillable="true" ma:displayName="Taxonomy Catch All Column" ma:hidden="true" ma:list="{0abbefcf-d49e-4429-9fbe-ab6b2f81d2f9}" ma:internalName="TaxCatchAll" ma:showField="CatchAllData" ma:web="0849c06c-78c4-4eaf-a7b2-8187f977c09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98cacfb9-73b9-4ebe-858e-9d56beb52084" xsi:nil="true"/>
    <lcf76f155ced4ddcb4097134ff3c332f xmlns="98cacfb9-73b9-4ebe-858e-9d56beb52084">
      <Terms xmlns="http://schemas.microsoft.com/office/infopath/2007/PartnerControls"/>
    </lcf76f155ced4ddcb4097134ff3c332f>
    <TaxCatchAll xmlns="0849c06c-78c4-4eaf-a7b2-8187f977c099" xsi:nil="true"/>
  </documentManagement>
</p:properties>
</file>

<file path=customXml/itemProps1.xml><?xml version="1.0" encoding="utf-8"?>
<ds:datastoreItem xmlns:ds="http://schemas.openxmlformats.org/officeDocument/2006/customXml" ds:itemID="{99F97C05-3E4F-40CF-8CB7-09A34B04BB37}"/>
</file>

<file path=customXml/itemProps2.xml><?xml version="1.0" encoding="utf-8"?>
<ds:datastoreItem xmlns:ds="http://schemas.openxmlformats.org/officeDocument/2006/customXml" ds:itemID="{8B34B1A7-58FE-4E57-86A9-C90E11FE10FE}"/>
</file>

<file path=customXml/itemProps3.xml><?xml version="1.0" encoding="utf-8"?>
<ds:datastoreItem xmlns:ds="http://schemas.openxmlformats.org/officeDocument/2006/customXml" ds:itemID="{6D351C8F-8474-4D34-80D3-23DCF785C1E4}"/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115</Words>
  <Application>Microsoft Office PowerPoint</Application>
  <PresentationFormat>Custom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Assistant</vt:lpstr>
      <vt:lpstr>HK Grotesk Bold</vt:lpstr>
      <vt:lpstr>Arial</vt:lpstr>
      <vt:lpstr>Calibri</vt:lpstr>
      <vt:lpstr>Halant Medium</vt:lpstr>
      <vt:lpstr>Assistant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Communication</dc:title>
  <cp:lastModifiedBy>NIDHUSHAN R.</cp:lastModifiedBy>
  <cp:revision>10</cp:revision>
  <dcterms:created xsi:type="dcterms:W3CDTF">2006-08-16T00:00:00Z</dcterms:created>
  <dcterms:modified xsi:type="dcterms:W3CDTF">2025-04-25T08:45:07Z</dcterms:modified>
  <dc:identifier>DAGleDvI7-A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0x010100F241E7B31A8B3449B832759BE0BAB588</vt:lpwstr>
  </property>
</Properties>
</file>

<file path=docProps/thumbnail.jpeg>
</file>